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5" r:id="rId2"/>
    <p:sldId id="296" r:id="rId3"/>
    <p:sldId id="288" r:id="rId4"/>
    <p:sldId id="266" r:id="rId5"/>
    <p:sldId id="268" r:id="rId6"/>
    <p:sldId id="290" r:id="rId7"/>
    <p:sldId id="289" r:id="rId8"/>
    <p:sldId id="293" r:id="rId9"/>
    <p:sldId id="292" r:id="rId10"/>
    <p:sldId id="294" r:id="rId11"/>
    <p:sldId id="295" r:id="rId12"/>
    <p:sldId id="279" r:id="rId13"/>
    <p:sldId id="264" r:id="rId14"/>
    <p:sldId id="257" r:id="rId15"/>
    <p:sldId id="284" r:id="rId16"/>
    <p:sldId id="285" r:id="rId17"/>
    <p:sldId id="286" r:id="rId18"/>
    <p:sldId id="287" r:id="rId19"/>
    <p:sldId id="276" r:id="rId20"/>
    <p:sldId id="274" r:id="rId21"/>
    <p:sldId id="283" r:id="rId22"/>
    <p:sldId id="281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646" autoAdjust="0"/>
  </p:normalViewPr>
  <p:slideViewPr>
    <p:cSldViewPr>
      <p:cViewPr varScale="1">
        <p:scale>
          <a:sx n="85" d="100"/>
          <a:sy n="85" d="100"/>
        </p:scale>
        <p:origin x="96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Sheet1!$A$1:$A$6</c:f>
              <c:numCache>
                <c:formatCode>General</c:formatCode>
                <c:ptCount val="6"/>
                <c:pt idx="0">
                  <c:v>30</c:v>
                </c:pt>
                <c:pt idx="1">
                  <c:v>50</c:v>
                </c:pt>
                <c:pt idx="2">
                  <c:v>75</c:v>
                </c:pt>
                <c:pt idx="3">
                  <c:v>100</c:v>
                </c:pt>
                <c:pt idx="4">
                  <c:v>150</c:v>
                </c:pt>
                <c:pt idx="5">
                  <c:v>200</c:v>
                </c:pt>
              </c:numCache>
            </c:numRef>
          </c:xVal>
          <c:yVal>
            <c:numRef>
              <c:f>Sheet1!$B$1:$B$6</c:f>
              <c:numCache>
                <c:formatCode>General</c:formatCode>
                <c:ptCount val="6"/>
                <c:pt idx="0">
                  <c:v>2.2000000000000002</c:v>
                </c:pt>
                <c:pt idx="1">
                  <c:v>1.85</c:v>
                </c:pt>
                <c:pt idx="2">
                  <c:v>1.7</c:v>
                </c:pt>
                <c:pt idx="3">
                  <c:v>1.6</c:v>
                </c:pt>
                <c:pt idx="4">
                  <c:v>1.2</c:v>
                </c:pt>
                <c:pt idx="5">
                  <c:v>1.1000000000000001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88-4771-AD2F-CD4CCF4FD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4111712"/>
        <c:axId val="1044105888"/>
      </c:scatterChart>
      <c:valAx>
        <c:axId val="1044111712"/>
        <c:scaling>
          <c:orientation val="minMax"/>
          <c:max val="210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44105888"/>
        <c:crosses val="autoZero"/>
        <c:crossBetween val="midCat"/>
      </c:valAx>
      <c:valAx>
        <c:axId val="1044105888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44111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7DC1D9E-D7A2-481D-8F93-AE7AD8CB9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35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(Left) PAIRED PULSE FACILITATION: EPSCs from CA1 hippocampal neurons in a brain slice preparation. Paired pulse ratios of AMPAR EPSCs are unchanged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complexin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knockdown cells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. Two representative cells are shown above the graph.  (Right) PAIRED PULSE DEPRESSION: Recording from a dorsal horn neuron in co-culture with peripheral sensory neurons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DC1D9E-D7A2-481D-8F93-AE7AD8CB9DF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28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DC1D9E-D7A2-481D-8F93-AE7AD8CB9DF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DC1D9E-D7A2-481D-8F93-AE7AD8CB9DF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63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DC1D9E-D7A2-481D-8F93-AE7AD8CB9D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0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9753D-FC67-4F43-9967-3501493E51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19C7C-77AD-462F-A3E0-4152874A64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A7FC8-F730-4AC8-9F4F-534D336B5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5DDD4-B212-48D7-B757-860D009E30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AC4E6-3D25-48B7-8D94-D84D5B762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9773E-A9FC-4318-B37C-0A5D0854C8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75C76-8F5E-4B8D-B0FB-D25E540E16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A0C0C-D733-4605-BDBA-7D28FBCF76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A9107-0FAE-41DC-A825-D0F82BEF05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A18D4-CF82-44B9-A412-D3FCAB1F1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5855F-7737-4F64-A2D6-B28C684393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43CF402C-6A72-493E-8AC5-A22A1DE5EA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Synaptic Plasticity</a:t>
            </a:r>
            <a:br>
              <a:rPr lang="en-US" smtClean="0"/>
            </a:br>
            <a:r>
              <a:rPr lang="en-US" sz="2400" smtClean="0"/>
              <a:t>“the only game in town”</a:t>
            </a:r>
            <a:br>
              <a:rPr lang="en-US" sz="2400" smtClean="0"/>
            </a:br>
            <a:r>
              <a:rPr lang="en-US" sz="2400" smtClean="0"/>
              <a:t>-R. Malenka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270125" y="2362200"/>
            <a:ext cx="5527675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Short </a:t>
            </a:r>
            <a:r>
              <a:rPr lang="en-US" dirty="0"/>
              <a:t>Term Plasticity</a:t>
            </a:r>
          </a:p>
          <a:p>
            <a:r>
              <a:rPr lang="en-US" dirty="0"/>
              <a:t>	Paired pulse facilitation / depression</a:t>
            </a:r>
          </a:p>
          <a:p>
            <a:r>
              <a:rPr lang="en-US" dirty="0"/>
              <a:t>	Presynaptic </a:t>
            </a:r>
            <a:r>
              <a:rPr lang="en-US" dirty="0" smtClean="0"/>
              <a:t>modulation</a:t>
            </a:r>
          </a:p>
          <a:p>
            <a:r>
              <a:rPr lang="en-US" dirty="0"/>
              <a:t>	</a:t>
            </a:r>
            <a:r>
              <a:rPr lang="en-US" dirty="0" smtClean="0"/>
              <a:t>Presynaptic receptors</a:t>
            </a:r>
            <a:endParaRPr lang="en-US" dirty="0"/>
          </a:p>
          <a:p>
            <a:r>
              <a:rPr lang="en-US" dirty="0"/>
              <a:t>	Postsynaptic modulation</a:t>
            </a:r>
          </a:p>
          <a:p>
            <a:endParaRPr lang="en-US" dirty="0"/>
          </a:p>
          <a:p>
            <a:r>
              <a:rPr lang="en-US" dirty="0"/>
              <a:t>Long Term Plasticity</a:t>
            </a:r>
          </a:p>
          <a:p>
            <a:r>
              <a:rPr lang="en-US" dirty="0"/>
              <a:t>	LTP, LTD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5314" t="13542" r="24818" b="42708"/>
          <a:stretch/>
        </p:blipFill>
        <p:spPr>
          <a:xfrm>
            <a:off x="216064" y="2109422"/>
            <a:ext cx="4110403" cy="3385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4729" t="20833" r="24817" b="3125"/>
          <a:stretch/>
        </p:blipFill>
        <p:spPr>
          <a:xfrm>
            <a:off x="4572000" y="860182"/>
            <a:ext cx="4191000" cy="58835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6200" y="698500"/>
            <a:ext cx="5105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663" y="2109422"/>
            <a:ext cx="304801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663" y="5323010"/>
            <a:ext cx="304801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8100"/>
            <a:ext cx="7772400" cy="1143000"/>
          </a:xfrm>
        </p:spPr>
        <p:txBody>
          <a:bodyPr/>
          <a:lstStyle/>
          <a:p>
            <a:r>
              <a:rPr lang="en-US" sz="3200" dirty="0" smtClean="0"/>
              <a:t>Presynaptic NMDA receptors in spinal cord are increased in a chronic pain state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4419599" y="6515100"/>
            <a:ext cx="304801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41547" y="6347996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Deng et al., 2019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926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Presynaptic NMDA Receptors and Neuropathic Pain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132" t="18750" r="21303" b="28125"/>
          <a:stretch/>
        </p:blipFill>
        <p:spPr>
          <a:xfrm>
            <a:off x="761999" y="1981200"/>
            <a:ext cx="7620001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1547" y="6347996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Deng et al., 2019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539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limbi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0637" y="2705100"/>
            <a:ext cx="6354763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2743200" y="296862"/>
            <a:ext cx="3916363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b="1" dirty="0">
                <a:latin typeface="Arial" charset="0"/>
                <a:cs typeface="Arial" charset="0"/>
              </a:rPr>
              <a:t>Hippocampus</a:t>
            </a:r>
          </a:p>
        </p:txBody>
      </p:sp>
      <p:pic>
        <p:nvPicPr>
          <p:cNvPr id="16389" name="Picture 5" descr="i-b684bae69f10b82d2afa22af6095afcf-hippocampus-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71600"/>
            <a:ext cx="3200399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0" y="1390650"/>
          <a:ext cx="9144000" cy="455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CorelPhotoPaint.Image.9" r:id="rId3" imgW="3980359" imgH="1981036" progId="CorelPhotoPaint.Image.9">
                  <p:embed/>
                </p:oleObj>
              </mc:Choice>
              <mc:Fallback>
                <p:oleObj name="CorelPhotoPaint.Image.9" r:id="rId3" imgW="3980359" imgH="1981036" progId="CorelPhotoPaint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90650"/>
                        <a:ext cx="9144000" cy="455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2743200" y="457200"/>
            <a:ext cx="3916363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b="1">
                <a:latin typeface="Arial" charset="0"/>
                <a:cs typeface="Arial" charset="0"/>
              </a:rPr>
              <a:t>Hippocampus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9"/>
          <p:cNvGraphicFramePr>
            <a:graphicFrameLocks noChangeAspect="1"/>
          </p:cNvGraphicFramePr>
          <p:nvPr/>
        </p:nvGraphicFramePr>
        <p:xfrm>
          <a:off x="4173538" y="304800"/>
          <a:ext cx="4970462" cy="247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CorelPhotoPaint.Image.9" r:id="rId3" imgW="3980359" imgH="1981036" progId="CorelPhotoPaint.Image.9">
                  <p:embed/>
                </p:oleObj>
              </mc:Choice>
              <mc:Fallback>
                <p:oleObj name="CorelPhotoPaint.Image.9" r:id="rId3" imgW="3980359" imgH="1981036" progId="CorelPhotoPaint.Image.9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304800"/>
                        <a:ext cx="4970462" cy="247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2547938"/>
            <a:ext cx="5207000" cy="431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6"/>
          <p:cNvPicPr>
            <a:picLocks noChangeAspect="1" noChangeArrowheads="1"/>
          </p:cNvPicPr>
          <p:nvPr/>
        </p:nvPicPr>
        <p:blipFill>
          <a:blip r:embed="rId6" cstate="print"/>
          <a:srcRect l="8333" t="18750" r="8333" b="20833"/>
          <a:stretch>
            <a:fillRect/>
          </a:stretch>
        </p:blipFill>
        <p:spPr bwMode="auto">
          <a:xfrm>
            <a:off x="457200" y="228600"/>
            <a:ext cx="3810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4" descr="~AUT0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0"/>
            <a:ext cx="4038600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8" name="Object 9"/>
          <p:cNvGraphicFramePr>
            <a:graphicFrameLocks noChangeAspect="1"/>
          </p:cNvGraphicFramePr>
          <p:nvPr/>
        </p:nvGraphicFramePr>
        <p:xfrm>
          <a:off x="1676400" y="2206625"/>
          <a:ext cx="5003800" cy="465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CorelPhotoPaint.Image.9" r:id="rId4" imgW="4164924" imgH="3872164" progId="CorelPhotoPaint.Image.9">
                  <p:embed/>
                </p:oleObj>
              </mc:Choice>
              <mc:Fallback>
                <p:oleObj name="CorelPhotoPaint.Image.9" r:id="rId4" imgW="4164924" imgH="3872164" progId="CorelPhotoPaint.Image.9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06625"/>
                        <a:ext cx="5003800" cy="465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590800" y="1323975"/>
          <a:ext cx="6553200" cy="553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2" name="CorelPhotoPaint.Image.9" r:id="rId3" imgW="4257704" imgH="3596343" progId="CorelPhotoPaint.Image.9">
                  <p:embed/>
                </p:oleObj>
              </mc:Choice>
              <mc:Fallback>
                <p:oleObj name="CorelPhotoPaint.Image.9" r:id="rId3" imgW="4257704" imgH="3596343" progId="CorelPhotoPaint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323975"/>
                        <a:ext cx="6553200" cy="553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0" y="533400"/>
          <a:ext cx="24384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3" name="CorelPhotoPaint.Image.9" r:id="rId5" imgW="4873762" imgH="3886208" progId="CorelPhotoPaint.Image.9">
                  <p:embed/>
                </p:oleObj>
              </mc:Choice>
              <mc:Fallback>
                <p:oleObj name="CorelPhotoPaint.Image.9" r:id="rId5" imgW="4873762" imgH="3886208" progId="CorelPhotoPaint.Image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7619" t="6271" r="61905" b="56696"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24384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~AUT0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7425" y="4346575"/>
            <a:ext cx="4600575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 descr="~AUT0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465138"/>
            <a:ext cx="352901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 descr="~AUT00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8450" y="152400"/>
            <a:ext cx="503555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990600" y="152400"/>
            <a:ext cx="218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Nature 305:719-21 1983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Documents and Settings\Dan\My Documents\Classes\Synaptic Physiology\Collingridge 1986 3.jpg"/>
          <p:cNvPicPr>
            <a:picLocks noChangeAspect="1" noChangeArrowheads="1"/>
          </p:cNvPicPr>
          <p:nvPr/>
        </p:nvPicPr>
        <p:blipFill>
          <a:blip r:embed="rId3" cstate="print"/>
          <a:srcRect t="17921"/>
          <a:stretch>
            <a:fillRect/>
          </a:stretch>
        </p:blipFill>
        <p:spPr bwMode="auto">
          <a:xfrm>
            <a:off x="41275" y="2743200"/>
            <a:ext cx="91027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2286000" y="188913"/>
          <a:ext cx="4343400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CorelPhotoPaint.Image.9" r:id="rId4" imgW="3291847" imgH="5269779" progId="CorelPhotoPaint.Image.9">
                  <p:embed/>
                </p:oleObj>
              </mc:Choice>
              <mc:Fallback>
                <p:oleObj name="CorelPhotoPaint.Image.9" r:id="rId4" imgW="3291847" imgH="5269779" progId="CorelPhotoPaint.Image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573" b="66068"/>
                      <a:stretch>
                        <a:fillRect/>
                      </a:stretch>
                    </p:blipFill>
                    <p:spPr bwMode="auto">
                      <a:xfrm>
                        <a:off x="2286000" y="188913"/>
                        <a:ext cx="4343400" cy="224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52400" y="6521450"/>
            <a:ext cx="2286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Nature 322:265-268 1986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400" y="1371600"/>
            <a:ext cx="296703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381000" y="457200"/>
            <a:ext cx="41911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charset="0"/>
              </a:rPr>
              <a:t>Long Term Potentiation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371600"/>
            <a:ext cx="2971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105400" y="457200"/>
            <a:ext cx="4072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charset="0"/>
              </a:rPr>
              <a:t>Long Term Depression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6978650" y="6491288"/>
            <a:ext cx="2165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www.aboutmind.com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72400" cy="1143000"/>
          </a:xfrm>
        </p:spPr>
        <p:txBody>
          <a:bodyPr/>
          <a:lstStyle/>
          <a:p>
            <a:r>
              <a:rPr lang="en-US" dirty="0"/>
              <a:t>Synapses </a:t>
            </a:r>
            <a:r>
              <a:rPr lang="en-US" dirty="0" smtClean="0"/>
              <a:t>vary! </a:t>
            </a:r>
            <a:br>
              <a:rPr lang="en-US" dirty="0" smtClean="0"/>
            </a:br>
            <a:r>
              <a:rPr lang="en-US" dirty="0" smtClean="0"/>
              <a:t>Some important questions…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097" y="1981200"/>
            <a:ext cx="841980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Synapses are modified in response to a wide range of stimuli, </a:t>
            </a:r>
          </a:p>
          <a:p>
            <a:r>
              <a:rPr lang="en-US"/>
              <a:t>	</a:t>
            </a:r>
            <a:r>
              <a:rPr lang="en-US" smtClean="0"/>
              <a:t>activity </a:t>
            </a:r>
            <a:r>
              <a:rPr lang="en-US" dirty="0" smtClean="0"/>
              <a:t>patterns, drugs, behavioral states, etc…</a:t>
            </a:r>
          </a:p>
          <a:p>
            <a:endParaRPr lang="en-US" dirty="0" smtClean="0"/>
          </a:p>
          <a:p>
            <a:r>
              <a:rPr lang="en-US" dirty="0" smtClean="0"/>
              <a:t>When changes in synaptic strength occur, what caused the change?</a:t>
            </a:r>
          </a:p>
          <a:p>
            <a:r>
              <a:rPr lang="en-US" dirty="0"/>
              <a:t>	</a:t>
            </a:r>
            <a:r>
              <a:rPr lang="en-US" dirty="0" smtClean="0"/>
              <a:t>…change in neurotransmitter release? </a:t>
            </a:r>
          </a:p>
          <a:p>
            <a:r>
              <a:rPr lang="en-US" dirty="0"/>
              <a:t>	</a:t>
            </a:r>
            <a:r>
              <a:rPr lang="en-US" dirty="0" smtClean="0"/>
              <a:t>	Mechanism?</a:t>
            </a:r>
          </a:p>
          <a:p>
            <a:r>
              <a:rPr lang="en-US" dirty="0"/>
              <a:t>	</a:t>
            </a:r>
            <a:r>
              <a:rPr lang="en-US" dirty="0" smtClean="0"/>
              <a:t>…change in postsynaptic sensitivity to neurotransmitter? </a:t>
            </a:r>
          </a:p>
          <a:p>
            <a:r>
              <a:rPr lang="en-US" dirty="0"/>
              <a:t>	</a:t>
            </a:r>
            <a:r>
              <a:rPr lang="en-US" dirty="0" smtClean="0"/>
              <a:t>	Mechanism?</a:t>
            </a:r>
          </a:p>
          <a:p>
            <a:r>
              <a:rPr lang="en-US" dirty="0"/>
              <a:t>	</a:t>
            </a:r>
            <a:r>
              <a:rPr lang="en-US" dirty="0" smtClean="0"/>
              <a:t>…change in synapse number?</a:t>
            </a:r>
          </a:p>
          <a:p>
            <a:r>
              <a:rPr lang="en-US" dirty="0"/>
              <a:t>	</a:t>
            </a:r>
            <a:r>
              <a:rPr lang="en-US" dirty="0" smtClean="0"/>
              <a:t>	Mechanism?</a:t>
            </a:r>
          </a:p>
          <a:p>
            <a:endParaRPr lang="en-US" dirty="0"/>
          </a:p>
          <a:p>
            <a:r>
              <a:rPr lang="en-US" dirty="0" smtClean="0"/>
              <a:t>“Necessary”, “Sufficient”, “Mediator”, “Modulator”….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6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ltp2_b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4486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447800" y="228600"/>
            <a:ext cx="62753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>
                <a:latin typeface="Arial" charset="0"/>
              </a:rPr>
              <a:t>Long Term Potentiation, Cont’d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8743" r="10959" b="4609"/>
          <a:stretch>
            <a:fillRect/>
          </a:stretch>
        </p:blipFill>
        <p:spPr bwMode="auto">
          <a:xfrm>
            <a:off x="1981200" y="1275041"/>
            <a:ext cx="7162800" cy="4538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447800" y="228600"/>
            <a:ext cx="61414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 dirty="0">
                <a:latin typeface="Arial" charset="0"/>
              </a:rPr>
              <a:t>Long Term </a:t>
            </a:r>
            <a:r>
              <a:rPr lang="en-US" sz="3200" b="1" dirty="0" smtClean="0">
                <a:latin typeface="Arial" charset="0"/>
              </a:rPr>
              <a:t>Depression, </a:t>
            </a:r>
            <a:r>
              <a:rPr lang="en-US" sz="3200" b="1" dirty="0">
                <a:latin typeface="Arial" charset="0"/>
              </a:rPr>
              <a:t>Cont’d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38600" y="6378714"/>
            <a:ext cx="5126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D. </a:t>
            </a:r>
            <a:r>
              <a:rPr lang="en-US" sz="1600" dirty="0" err="1" smtClean="0"/>
              <a:t>Piomelli</a:t>
            </a:r>
            <a:r>
              <a:rPr lang="en-US" sz="1600" dirty="0" smtClean="0"/>
              <a:t>  2003 Nature Reviews Neuroscience 4, 873-884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828800"/>
            <a:ext cx="28648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Endocannabinoid-</a:t>
            </a:r>
          </a:p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mediated </a:t>
            </a:r>
          </a:p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presynaptic </a:t>
            </a:r>
          </a:p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inhibition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8400" y="1371600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15000" y="1371600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ltp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838200"/>
            <a:ext cx="4657725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447800" y="76200"/>
            <a:ext cx="62753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latin typeface="Arial" charset="0"/>
              </a:rPr>
              <a:t>Long Term Potentiation, Cont’d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5" t="4445" r="16353" b="77778"/>
          <a:stretch/>
        </p:blipFill>
        <p:spPr>
          <a:xfrm>
            <a:off x="2199779" y="2258747"/>
            <a:ext cx="1828799" cy="12192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2324093" y="37199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 rot="16200000">
            <a:off x="563794" y="4465408"/>
            <a:ext cx="3020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Paired-pulse Ratio P2/P1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7956" y="6477000"/>
            <a:ext cx="347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Interval Between Pulses (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msec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8121" y="345705"/>
            <a:ext cx="4354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Paired Pulse Ratio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2072228" y="177476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ISI = 50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msec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488438" y="2117731"/>
            <a:ext cx="3131562" cy="1593371"/>
            <a:chOff x="4488438" y="2117731"/>
            <a:chExt cx="2755206" cy="159337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06" t="4445" r="16353" b="77778"/>
            <a:stretch/>
          </p:blipFill>
          <p:spPr>
            <a:xfrm rot="141696">
              <a:off x="5840776" y="2117731"/>
              <a:ext cx="665541" cy="14496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06" t="4445" r="16353" b="77778"/>
            <a:stretch/>
          </p:blipFill>
          <p:spPr>
            <a:xfrm rot="141696">
              <a:off x="5838115" y="2117878"/>
              <a:ext cx="665541" cy="14496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5" t="4445" r="51682" b="77778"/>
            <a:stretch/>
          </p:blipFill>
          <p:spPr>
            <a:xfrm rot="21409473">
              <a:off x="4488438" y="2235397"/>
              <a:ext cx="702341" cy="144968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06" t="4445" r="16353" b="77778"/>
            <a:stretch/>
          </p:blipFill>
          <p:spPr>
            <a:xfrm rot="141696">
              <a:off x="5058633" y="2235973"/>
              <a:ext cx="1026049" cy="144968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06" t="4445" r="16353" b="77778"/>
            <a:stretch/>
          </p:blipFill>
          <p:spPr>
            <a:xfrm rot="141696">
              <a:off x="5681046" y="2192659"/>
              <a:ext cx="770248" cy="144968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06" t="4445" r="16353" b="77778"/>
            <a:stretch/>
          </p:blipFill>
          <p:spPr>
            <a:xfrm rot="141696">
              <a:off x="6169248" y="2150146"/>
              <a:ext cx="832931" cy="144968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30" t="4445" r="55047" b="77778"/>
            <a:stretch/>
          </p:blipFill>
          <p:spPr>
            <a:xfrm rot="21409473">
              <a:off x="6741972" y="2261415"/>
              <a:ext cx="501672" cy="144968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953000" y="2286000"/>
              <a:ext cx="304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189675" y="1739934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ISI = 200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msec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746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t="9720" r="32864" b="6924"/>
          <a:stretch/>
        </p:blipFill>
        <p:spPr bwMode="auto">
          <a:xfrm>
            <a:off x="228600" y="2286000"/>
            <a:ext cx="408587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152400"/>
            <a:ext cx="4250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Paired Pulse Ratio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6436407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Ahmad et al 2012</a:t>
            </a:r>
            <a:endParaRPr lang="en-US" sz="1600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7" t="31528" r="8014" b="6538"/>
          <a:stretch/>
        </p:blipFill>
        <p:spPr bwMode="auto">
          <a:xfrm>
            <a:off x="5257800" y="2133600"/>
            <a:ext cx="33639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9800" y="6436407"/>
            <a:ext cx="233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Shypshyna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Veselovsk</a:t>
            </a:r>
            <a:r>
              <a:rPr lang="en-US" sz="1400" dirty="0" smtClean="0"/>
              <a:t> 2015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524000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Facilitation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50616" y="1445567"/>
            <a:ext cx="16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Depression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75553" y="253662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Pre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8375553" y="357827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Post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t="7524"/>
          <a:stretch>
            <a:fillRect/>
          </a:stretch>
        </p:blipFill>
        <p:spPr bwMode="auto">
          <a:xfrm>
            <a:off x="609600" y="1219200"/>
            <a:ext cx="768191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 l="58937" r="14281" b="92476"/>
          <a:stretch>
            <a:fillRect/>
          </a:stretch>
        </p:blipFill>
        <p:spPr bwMode="auto">
          <a:xfrm>
            <a:off x="5334000" y="685800"/>
            <a:ext cx="20574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600200" y="101025"/>
            <a:ext cx="62442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/>
              <a:t>Post-Tetanic </a:t>
            </a:r>
            <a:r>
              <a:rPr lang="en-US" sz="3200" dirty="0" smtClean="0"/>
              <a:t>Potentiation at the NMJ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Modulation of Synaptic Strength via Presynaptic Receptors</a:t>
            </a:r>
            <a:endParaRPr lang="en-US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2" cstate="print"/>
          <a:srcRect t="12021"/>
          <a:stretch>
            <a:fillRect/>
          </a:stretch>
        </p:blipFill>
        <p:spPr bwMode="auto">
          <a:xfrm>
            <a:off x="381000" y="2438400"/>
            <a:ext cx="83883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760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131" t="28125" r="11934" b="29166"/>
          <a:stretch/>
        </p:blipFill>
        <p:spPr>
          <a:xfrm>
            <a:off x="228600" y="1828800"/>
            <a:ext cx="8839200" cy="312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99060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Nicotine Enhances Excitatory Synaptic Transmission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0800" y="6400800"/>
            <a:ext cx="1845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McGehee et al 1995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480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720" t="21875" r="16646" b="48079"/>
          <a:stretch/>
        </p:blipFill>
        <p:spPr>
          <a:xfrm>
            <a:off x="0" y="1413860"/>
            <a:ext cx="9220201" cy="21742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299" y="2286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Nicotine Enhances Excitatory Synaptic Transmission via a7 nAChRs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0800" y="6400800"/>
            <a:ext cx="1845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McGehee et al 1995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039" t="28473" r="38909" b="37967"/>
          <a:stretch/>
        </p:blipFill>
        <p:spPr>
          <a:xfrm>
            <a:off x="609600" y="3998782"/>
            <a:ext cx="5335945" cy="1828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3685" t="60539" r="38872" b="4167"/>
          <a:stretch/>
        </p:blipFill>
        <p:spPr>
          <a:xfrm>
            <a:off x="5746128" y="3970560"/>
            <a:ext cx="2659988" cy="19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0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Symbol" pitchFamily="18" charset="2"/>
              </a:rPr>
              <a:t>b</a:t>
            </a:r>
            <a:r>
              <a:rPr lang="en-US" b="1" dirty="0" smtClean="0"/>
              <a:t>2* nAChRs enhance inhibitory drive to spinal dorsal horn neurons</a:t>
            </a:r>
            <a:endParaRPr lang="en-US" b="1" dirty="0"/>
          </a:p>
        </p:txBody>
      </p:sp>
      <p:pic>
        <p:nvPicPr>
          <p:cNvPr id="44034" name="Picture 2" descr="Full-size image (62 K)"/>
          <p:cNvPicPr>
            <a:picLocks noChangeAspect="1" noChangeArrowheads="1"/>
          </p:cNvPicPr>
          <p:nvPr/>
        </p:nvPicPr>
        <p:blipFill>
          <a:blip r:embed="rId2" cstate="print"/>
          <a:srcRect r="49625" b="78824"/>
          <a:stretch>
            <a:fillRect/>
          </a:stretch>
        </p:blipFill>
        <p:spPr bwMode="auto">
          <a:xfrm>
            <a:off x="228600" y="1417864"/>
            <a:ext cx="2819400" cy="2315936"/>
          </a:xfrm>
          <a:prstGeom prst="rect">
            <a:avLst/>
          </a:prstGeom>
          <a:noFill/>
        </p:spPr>
      </p:pic>
      <p:pic>
        <p:nvPicPr>
          <p:cNvPr id="44036" name="Picture 4" descr="Full-size image (62 K)"/>
          <p:cNvPicPr>
            <a:picLocks noChangeAspect="1" noChangeArrowheads="1"/>
          </p:cNvPicPr>
          <p:nvPr/>
        </p:nvPicPr>
        <p:blipFill>
          <a:blip r:embed="rId2" cstate="print"/>
          <a:srcRect t="21176" r="46154" b="48315"/>
          <a:stretch>
            <a:fillRect/>
          </a:stretch>
        </p:blipFill>
        <p:spPr bwMode="auto">
          <a:xfrm>
            <a:off x="228600" y="3505200"/>
            <a:ext cx="2743200" cy="3037114"/>
          </a:xfrm>
          <a:prstGeom prst="rect">
            <a:avLst/>
          </a:prstGeom>
          <a:noFill/>
        </p:spPr>
      </p:pic>
      <p:pic>
        <p:nvPicPr>
          <p:cNvPr id="44038" name="Picture 6" descr="Full-size image (62 K)"/>
          <p:cNvPicPr>
            <a:picLocks noChangeAspect="1" noChangeArrowheads="1"/>
          </p:cNvPicPr>
          <p:nvPr/>
        </p:nvPicPr>
        <p:blipFill>
          <a:blip r:embed="rId2" cstate="print"/>
          <a:srcRect l="13351" t="76471" r="15915"/>
          <a:stretch>
            <a:fillRect/>
          </a:stretch>
        </p:blipFill>
        <p:spPr bwMode="auto">
          <a:xfrm>
            <a:off x="4648200" y="3886200"/>
            <a:ext cx="3751385" cy="2438400"/>
          </a:xfrm>
          <a:prstGeom prst="rect">
            <a:avLst/>
          </a:prstGeom>
          <a:noFill/>
        </p:spPr>
      </p:pic>
      <p:pic>
        <p:nvPicPr>
          <p:cNvPr id="44040" name="Picture 8" descr="Full-size image (62 K)"/>
          <p:cNvPicPr>
            <a:picLocks noChangeAspect="1" noChangeArrowheads="1"/>
          </p:cNvPicPr>
          <p:nvPr/>
        </p:nvPicPr>
        <p:blipFill>
          <a:blip r:embed="rId2" cstate="print"/>
          <a:srcRect t="52329" b="22598"/>
          <a:stretch>
            <a:fillRect/>
          </a:stretch>
        </p:blipFill>
        <p:spPr bwMode="auto">
          <a:xfrm>
            <a:off x="4055918" y="1600200"/>
            <a:ext cx="4821382" cy="2362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81000" y="129540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3657600"/>
            <a:ext cx="457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91000" y="137160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29400" y="137160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60023" y="647700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Genzen</a:t>
            </a:r>
            <a:r>
              <a:rPr lang="en-US" sz="1600" dirty="0" smtClean="0"/>
              <a:t> </a:t>
            </a:r>
            <a:r>
              <a:rPr lang="en-US" sz="1600" dirty="0" smtClean="0"/>
              <a:t>et al 2005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72178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239</Words>
  <Application>Microsoft Office PowerPoint</Application>
  <PresentationFormat>On-screen Show (4:3)</PresentationFormat>
  <Paragraphs>66</Paragraphs>
  <Slides>22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Symbol</vt:lpstr>
      <vt:lpstr>Times New Roman</vt:lpstr>
      <vt:lpstr>Default Design</vt:lpstr>
      <vt:lpstr>CorelPhotoPaint.Image.9</vt:lpstr>
      <vt:lpstr>Synaptic Plasticity “the only game in town” -R. Malenka</vt:lpstr>
      <vt:lpstr>Synapses vary!  Some important questions…</vt:lpstr>
      <vt:lpstr>PowerPoint Presentation</vt:lpstr>
      <vt:lpstr>PowerPoint Presentation</vt:lpstr>
      <vt:lpstr>PowerPoint Presentation</vt:lpstr>
      <vt:lpstr>Modulation of Synaptic Strength via Presynaptic Receptors</vt:lpstr>
      <vt:lpstr>PowerPoint Presentation</vt:lpstr>
      <vt:lpstr>PowerPoint Presentation</vt:lpstr>
      <vt:lpstr>b2* nAChRs enhance inhibitory drive to spinal dorsal horn neurons</vt:lpstr>
      <vt:lpstr>Presynaptic NMDA receptors in spinal cord are increased in a chronic pain state</vt:lpstr>
      <vt:lpstr>Presynaptic NMDA Receptors and Neuropathic Pain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McGehee</dc:creator>
  <cp:lastModifiedBy>Daniel McGehee</cp:lastModifiedBy>
  <cp:revision>33</cp:revision>
  <dcterms:created xsi:type="dcterms:W3CDTF">2004-05-12T17:41:49Z</dcterms:created>
  <dcterms:modified xsi:type="dcterms:W3CDTF">2021-03-08T19:41:49Z</dcterms:modified>
</cp:coreProperties>
</file>